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4" r:id="rId6"/>
    <p:sldId id="261" r:id="rId7"/>
    <p:sldId id="262" r:id="rId8"/>
    <p:sldId id="263"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3787AF-70A5-4B61-B2F2-1997B026D9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5A508A95-5EA4-4AF2-9519-B4DCF7E8DD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Tree>
    <p:extLst>
      <p:ext uri="{BB962C8B-B14F-4D97-AF65-F5344CB8AC3E}">
        <p14:creationId xmlns:p14="http://schemas.microsoft.com/office/powerpoint/2010/main" val="29402155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32302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f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fi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f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15615A4-0BF9-4E0F-B83E-161837D55346}"/>
              </a:ext>
            </a:extLst>
          </p:cNvPr>
          <p:cNvSpPr>
            <a:spLocks noGrp="1"/>
          </p:cNvSpPr>
          <p:nvPr>
            <p:ph type="ctrTitle"/>
          </p:nvPr>
        </p:nvSpPr>
        <p:spPr/>
        <p:txBody>
          <a:bodyPr/>
          <a:lstStyle/>
          <a:p>
            <a:r>
              <a:rPr lang="en-US" b="1" dirty="0" err="1"/>
              <a:t>Prezentare</a:t>
            </a:r>
            <a:r>
              <a:rPr lang="en-US" b="1" dirty="0"/>
              <a:t> cv video</a:t>
            </a:r>
          </a:p>
        </p:txBody>
      </p:sp>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p:txBody>
          <a:bodyPr/>
          <a:lstStyle/>
          <a:p>
            <a:r>
              <a:rPr lang="en-US" dirty="0"/>
              <a:t>Ovidiu Adrian CIOCLOV</a:t>
            </a:r>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184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6421120" cy="4653280"/>
          </a:xfrm>
        </p:spPr>
        <p:txBody>
          <a:bodyPr/>
          <a:lstStyle/>
          <a:p>
            <a:r>
              <a:rPr lang="ro-RO" b="1" dirty="0"/>
              <a:t>Cum să faci un cv video</a:t>
            </a:r>
          </a:p>
          <a:p>
            <a:endParaRPr lang="ro-RO" b="1" dirty="0"/>
          </a:p>
          <a:p>
            <a:pPr algn="l"/>
            <a:r>
              <a:rPr lang="ro-RO" b="1" dirty="0">
                <a:effectLst/>
                <a:latin typeface="Calibri" panose="020F0502020204030204" pitchFamily="34" charset="0"/>
                <a:ea typeface="Calibri" panose="020F0502020204030204" pitchFamily="34" charset="0"/>
                <a:cs typeface="Times New Roman" panose="02020603050405020304" pitchFamily="18" charset="0"/>
              </a:rPr>
              <a:t>2. Conținut mixt</a:t>
            </a:r>
          </a:p>
          <a:p>
            <a:pPr marL="285750" indent="-285750" algn="l">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Adaugă la sfârșit o carte de vizită cu datele tale de contact, așa cum apar în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cv-ul</a:t>
            </a:r>
            <a:r>
              <a:rPr lang="ro-RO" sz="1800" dirty="0">
                <a:effectLst/>
                <a:latin typeface="Calibri" panose="020F0502020204030204" pitchFamily="34" charset="0"/>
                <a:ea typeface="Calibri" panose="020F0502020204030204" pitchFamily="34" charset="0"/>
                <a:cs typeface="Times New Roman" panose="02020603050405020304" pitchFamily="18" charset="0"/>
              </a:rPr>
              <a:t> scris.</a:t>
            </a:r>
          </a:p>
          <a:p>
            <a:pPr marL="285750" indent="-285750" algn="l">
              <a:buFont typeface="Arial" panose="020B0604020202020204" pitchFamily="34" charset="0"/>
              <a:buChar char="•"/>
            </a:pPr>
            <a:endParaRPr lang="ro-RO"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Filmează din unghiuri diferite și fă fotografii pentru ca atunci când vei edita videoclipul să ai de unde alege.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ine 10">
            <a:extLst>
              <a:ext uri="{FF2B5EF4-FFF2-40B4-BE49-F238E27FC236}">
                <a16:creationId xmlns:a16="http://schemas.microsoft.com/office/drawing/2014/main" id="{679ACF60-5681-4FAF-94BA-6BFA5C69D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751" y="1828800"/>
            <a:ext cx="5161780" cy="2725420"/>
          </a:xfrm>
          <a:prstGeom prst="rect">
            <a:avLst/>
          </a:prstGeom>
        </p:spPr>
      </p:pic>
    </p:spTree>
    <p:extLst>
      <p:ext uri="{BB962C8B-B14F-4D97-AF65-F5344CB8AC3E}">
        <p14:creationId xmlns:p14="http://schemas.microsoft.com/office/powerpoint/2010/main" val="211569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6421120" cy="4653280"/>
          </a:xfrm>
        </p:spPr>
        <p:txBody>
          <a:bodyPr/>
          <a:lstStyle/>
          <a:p>
            <a:r>
              <a:rPr lang="ro-RO" b="1" dirty="0"/>
              <a:t>Cum să faci un cv video</a:t>
            </a:r>
          </a:p>
          <a:p>
            <a:endParaRPr lang="ro-RO" b="1" dirty="0"/>
          </a:p>
          <a:p>
            <a:pPr algn="l"/>
            <a:r>
              <a:rPr lang="ro-RO" b="1" dirty="0">
                <a:latin typeface="Calibri" panose="020F0502020204030204" pitchFamily="34" charset="0"/>
                <a:ea typeface="Calibri" panose="020F0502020204030204" pitchFamily="34" charset="0"/>
                <a:cs typeface="Times New Roman" panose="02020603050405020304" pitchFamily="18" charset="0"/>
              </a:rPr>
              <a:t>3</a:t>
            </a:r>
            <a:r>
              <a:rPr lang="ro-RO" b="1" dirty="0">
                <a:effectLst/>
                <a:latin typeface="Calibri" panose="020F0502020204030204" pitchFamily="34" charset="0"/>
                <a:ea typeface="Calibri" panose="020F0502020204030204" pitchFamily="34" charset="0"/>
                <a:cs typeface="Times New Roman" panose="02020603050405020304" pitchFamily="18" charset="0"/>
              </a:rPr>
              <a:t>. Planificarea</a:t>
            </a:r>
          </a:p>
          <a:p>
            <a:pPr marL="342900" indent="-342900" algn="l">
              <a:buFont typeface="Arial" panose="020B0604020202020204" pitchFamily="34" charset="0"/>
              <a:buChar char="•"/>
            </a:pPr>
            <a:r>
              <a:rPr lang="ro-RO" sz="1800" dirty="0"/>
              <a:t>Construiește videoclipul astfel încât acesta să aibă un început, un mijloc și un sfârșit clar.</a:t>
            </a:r>
          </a:p>
          <a:p>
            <a:pPr marL="342900" indent="-342900" algn="l">
              <a:buFont typeface="Arial" panose="020B0604020202020204" pitchFamily="34" charset="0"/>
              <a:buChar char="•"/>
            </a:pPr>
            <a:endParaRPr lang="ro-RO" sz="1800" dirty="0"/>
          </a:p>
          <a:p>
            <a:pPr marL="342900" indent="-342900" algn="l">
              <a:buFont typeface="Arial" panose="020B0604020202020204" pitchFamily="34" charset="0"/>
              <a:buChar char="•"/>
            </a:pPr>
            <a:r>
              <a:rPr lang="ro-RO" sz="1800" dirty="0"/>
              <a:t>Decide dinainte despre ce dorești să vorbești, repetă pentru a nu fi nevoit/ă să citești de pe foaie.</a:t>
            </a:r>
          </a:p>
          <a:p>
            <a:pPr marL="342900" indent="-342900" algn="l">
              <a:buFont typeface="Arial" panose="020B0604020202020204" pitchFamily="34" charset="0"/>
              <a:buChar char="•"/>
            </a:pPr>
            <a:endParaRPr lang="ro-RO" sz="1800" dirty="0"/>
          </a:p>
          <a:p>
            <a:pPr marL="342900" indent="-342900" algn="l">
              <a:buFont typeface="Arial" panose="020B0604020202020204" pitchFamily="34" charset="0"/>
              <a:buChar char="•"/>
            </a:pPr>
            <a:r>
              <a:rPr lang="ro-RO" sz="1800" dirty="0"/>
              <a:t>Alege-ți locația cu grijă! Sufrageria poate fi o alegere bună, cu condiția de a nu avea obiecte stânjenitoare pe fundal (acestea ar putea atrage atenția).</a:t>
            </a:r>
          </a:p>
          <a:p>
            <a:pPr marL="342900" indent="-342900" algn="l">
              <a:buFont typeface="Arial" panose="020B0604020202020204" pitchFamily="34" charset="0"/>
              <a:buChar char="•"/>
            </a:pPr>
            <a:endParaRPr lang="en-US" dirty="0"/>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ine 9">
            <a:extLst>
              <a:ext uri="{FF2B5EF4-FFF2-40B4-BE49-F238E27FC236}">
                <a16:creationId xmlns:a16="http://schemas.microsoft.com/office/drawing/2014/main" id="{5925F70C-3437-4A96-B214-E843CBFE7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740" y="2379980"/>
            <a:ext cx="5143500" cy="2667000"/>
          </a:xfrm>
          <a:prstGeom prst="rect">
            <a:avLst/>
          </a:prstGeom>
        </p:spPr>
      </p:pic>
    </p:spTree>
    <p:extLst>
      <p:ext uri="{BB962C8B-B14F-4D97-AF65-F5344CB8AC3E}">
        <p14:creationId xmlns:p14="http://schemas.microsoft.com/office/powerpoint/2010/main" val="294465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6421120" cy="4653280"/>
          </a:xfrm>
        </p:spPr>
        <p:txBody>
          <a:bodyPr/>
          <a:lstStyle/>
          <a:p>
            <a:r>
              <a:rPr lang="ro-RO" b="1" dirty="0"/>
              <a:t>Cum să faci un cv video</a:t>
            </a:r>
          </a:p>
          <a:p>
            <a:endParaRPr lang="ro-RO" b="1" dirty="0"/>
          </a:p>
          <a:p>
            <a:pPr algn="l"/>
            <a:r>
              <a:rPr lang="ro-RO" b="1" dirty="0">
                <a:latin typeface="Calibri" panose="020F0502020204030204" pitchFamily="34" charset="0"/>
                <a:ea typeface="Calibri" panose="020F0502020204030204" pitchFamily="34" charset="0"/>
                <a:cs typeface="Times New Roman" panose="02020603050405020304" pitchFamily="18" charset="0"/>
              </a:rPr>
              <a:t>3</a:t>
            </a:r>
            <a:r>
              <a:rPr lang="ro-RO" b="1" dirty="0">
                <a:effectLst/>
                <a:latin typeface="Calibri" panose="020F0502020204030204" pitchFamily="34" charset="0"/>
                <a:ea typeface="Calibri" panose="020F0502020204030204" pitchFamily="34" charset="0"/>
                <a:cs typeface="Times New Roman" panose="02020603050405020304" pitchFamily="18" charset="0"/>
              </a:rPr>
              <a:t>. Planificarea</a:t>
            </a:r>
          </a:p>
          <a:p>
            <a:pPr marL="342900" indent="-342900" algn="l">
              <a:buFont typeface="Arial" panose="020B0604020202020204" pitchFamily="34" charset="0"/>
              <a:buChar char="•"/>
            </a:pPr>
            <a:r>
              <a:rPr lang="ro-RO" dirty="0"/>
              <a:t>Alegeți hainele cu grijă și îmbracă-te ca și cum te-ai duce la interviu.</a:t>
            </a:r>
          </a:p>
          <a:p>
            <a:pPr marL="342900" indent="-342900" algn="l">
              <a:buFont typeface="Arial" panose="020B0604020202020204" pitchFamily="34" charset="0"/>
              <a:buChar char="•"/>
            </a:pPr>
            <a:endParaRPr lang="ro-RO" dirty="0"/>
          </a:p>
          <a:p>
            <a:pPr marL="342900" indent="-342900" algn="l">
              <a:buFont typeface="Arial" panose="020B0604020202020204" pitchFamily="34" charset="0"/>
              <a:buChar char="•"/>
            </a:pPr>
            <a:r>
              <a:rPr lang="ro-RO" dirty="0"/>
              <a:t>Încadrează-te cu atenție, ai grijă ca întreaga față să intre în  cadru. Nu te filma corp întreg (te face să pari distant) și nici doar față (e prea intens). Cel mai bine este de la talie în sus.</a:t>
            </a:r>
            <a:endParaRPr lang="en-US" dirty="0"/>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ine 8">
            <a:extLst>
              <a:ext uri="{FF2B5EF4-FFF2-40B4-BE49-F238E27FC236}">
                <a16:creationId xmlns:a16="http://schemas.microsoft.com/office/drawing/2014/main" id="{D94E454D-8B5E-44F7-AF33-0B439A298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880" y="2712720"/>
            <a:ext cx="5026303" cy="2163762"/>
          </a:xfrm>
          <a:prstGeom prst="rect">
            <a:avLst/>
          </a:prstGeom>
        </p:spPr>
      </p:pic>
    </p:spTree>
    <p:extLst>
      <p:ext uri="{BB962C8B-B14F-4D97-AF65-F5344CB8AC3E}">
        <p14:creationId xmlns:p14="http://schemas.microsoft.com/office/powerpoint/2010/main" val="303124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6421120" cy="4653280"/>
          </a:xfrm>
        </p:spPr>
        <p:txBody>
          <a:bodyPr/>
          <a:lstStyle/>
          <a:p>
            <a:r>
              <a:rPr lang="ro-RO" b="1" dirty="0"/>
              <a:t>Cum să faci un cv video</a:t>
            </a:r>
          </a:p>
          <a:p>
            <a:endParaRPr lang="ro-RO" b="1" dirty="0"/>
          </a:p>
          <a:p>
            <a:pPr algn="l"/>
            <a:r>
              <a:rPr lang="ro-RO" b="1" dirty="0">
                <a:latin typeface="Calibri" panose="020F0502020204030204" pitchFamily="34" charset="0"/>
                <a:ea typeface="Calibri" panose="020F0502020204030204" pitchFamily="34" charset="0"/>
                <a:cs typeface="Times New Roman" panose="02020603050405020304" pitchFamily="18" charset="0"/>
              </a:rPr>
              <a:t>3</a:t>
            </a:r>
            <a:r>
              <a:rPr lang="ro-RO" b="1" dirty="0">
                <a:effectLst/>
                <a:latin typeface="Calibri" panose="020F0502020204030204" pitchFamily="34" charset="0"/>
                <a:ea typeface="Calibri" panose="020F0502020204030204" pitchFamily="34" charset="0"/>
                <a:cs typeface="Times New Roman" panose="02020603050405020304" pitchFamily="18" charset="0"/>
              </a:rPr>
              <a:t>. Planificarea</a:t>
            </a:r>
          </a:p>
          <a:p>
            <a:pPr marL="342900" indent="-342900" algn="l">
              <a:buFont typeface="Arial" panose="020B0604020202020204" pitchFamily="34" charset="0"/>
              <a:buChar char="•"/>
            </a:pPr>
            <a:r>
              <a:rPr lang="ro-RO" dirty="0"/>
              <a:t>Filmează câteva secunde de probă. Vei putea astfel să verifici că mâinile nu ies din cadru atunci când gesticulezi. Dacă vrei să adaugi elemente grafice în jurul tău, asigură-te că ai spațiu suficient.</a:t>
            </a:r>
            <a:endParaRPr lang="en-US" dirty="0"/>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ine 8">
            <a:extLst>
              <a:ext uri="{FF2B5EF4-FFF2-40B4-BE49-F238E27FC236}">
                <a16:creationId xmlns:a16="http://schemas.microsoft.com/office/drawing/2014/main" id="{CA35BED0-2F9A-4779-9DEA-AE5887C4B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850" y="2341880"/>
            <a:ext cx="4391660" cy="2509520"/>
          </a:xfrm>
          <a:prstGeom prst="rect">
            <a:avLst/>
          </a:prstGeom>
        </p:spPr>
      </p:pic>
    </p:spTree>
    <p:extLst>
      <p:ext uri="{BB962C8B-B14F-4D97-AF65-F5344CB8AC3E}">
        <p14:creationId xmlns:p14="http://schemas.microsoft.com/office/powerpoint/2010/main" val="322874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7101840" cy="5008880"/>
          </a:xfrm>
        </p:spPr>
        <p:txBody>
          <a:bodyPr/>
          <a:lstStyle/>
          <a:p>
            <a:r>
              <a:rPr lang="ro-RO" b="1" dirty="0"/>
              <a:t>Cum să faci un cv video</a:t>
            </a:r>
          </a:p>
          <a:p>
            <a:endParaRPr lang="ro-RO" b="1" dirty="0"/>
          </a:p>
          <a:p>
            <a:pPr algn="l"/>
            <a:r>
              <a:rPr lang="ro-RO" b="1" dirty="0">
                <a:latin typeface="Calibri" panose="020F0502020204030204" pitchFamily="34" charset="0"/>
                <a:cs typeface="Times New Roman" panose="02020603050405020304" pitchFamily="18" charset="0"/>
              </a:rPr>
              <a:t>4. Note tehnice</a:t>
            </a:r>
          </a:p>
          <a:p>
            <a:pPr marL="285750" indent="-285750" algn="l">
              <a:buFont typeface="Arial" panose="020B0604020202020204" pitchFamily="34" charset="0"/>
              <a:buChar char="•"/>
            </a:pPr>
            <a:r>
              <a:rPr lang="ro-RO" sz="1800" dirty="0">
                <a:latin typeface="Calibri" panose="020F0502020204030204" pitchFamily="34" charset="0"/>
                <a:cs typeface="Times New Roman" panose="02020603050405020304" pitchFamily="18" charset="0"/>
              </a:rPr>
              <a:t>Folosește un trepied. Te va ajuta să păstrezi camera sau telefonul mobil cu care filmezi în poziție stabilă. Nimeni nu vrea să vadă o imagine care tremură.</a:t>
            </a:r>
          </a:p>
          <a:p>
            <a:pPr marL="285750" indent="-285750" algn="l">
              <a:buFont typeface="Arial" panose="020B0604020202020204" pitchFamily="34" charset="0"/>
              <a:buChar char="•"/>
            </a:pPr>
            <a:endParaRPr lang="ro-RO" sz="1800" dirty="0">
              <a:latin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ro-RO" sz="1800" dirty="0">
                <a:latin typeface="Calibri" panose="020F0502020204030204" pitchFamily="34" charset="0"/>
                <a:cs typeface="Times New Roman" panose="02020603050405020304" pitchFamily="18" charset="0"/>
              </a:rPr>
              <a:t>Ai grijă la calitatea audio. Când editezi videoclipul, setează volumul la 50%, ascultă-l în căști și difuzoare pentru a te asigura că angajatorul aude bine, indiferent de dispozitivul pe care îl va asculta.</a:t>
            </a:r>
          </a:p>
          <a:p>
            <a:pPr marL="285750" indent="-285750" algn="l">
              <a:buFont typeface="Arial" panose="020B0604020202020204" pitchFamily="34" charset="0"/>
              <a:buChar char="•"/>
            </a:pPr>
            <a:endParaRPr lang="ro-RO" sz="1800" dirty="0">
              <a:latin typeface="Calibri" panose="020F0502020204030204" pitchFamily="34" charset="0"/>
              <a:cs typeface="Times New Roman" panose="02020603050405020304" pitchFamily="18" charset="0"/>
            </a:endParaRPr>
          </a:p>
          <a:p>
            <a:pPr algn="l"/>
            <a:endParaRPr lang="ro-RO" sz="1800" dirty="0">
              <a:latin typeface="Calibri" panose="020F0502020204030204" pitchFamily="34" charset="0"/>
              <a:cs typeface="Times New Roman" panose="02020603050405020304" pitchFamily="18" charset="0"/>
            </a:endParaRPr>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ine 9">
            <a:extLst>
              <a:ext uri="{FF2B5EF4-FFF2-40B4-BE49-F238E27FC236}">
                <a16:creationId xmlns:a16="http://schemas.microsoft.com/office/drawing/2014/main" id="{8C081C73-77F5-4416-840B-346696C9B0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9040" y="2181225"/>
            <a:ext cx="4267200" cy="2495550"/>
          </a:xfrm>
          <a:prstGeom prst="rect">
            <a:avLst/>
          </a:prstGeom>
        </p:spPr>
      </p:pic>
    </p:spTree>
    <p:extLst>
      <p:ext uri="{BB962C8B-B14F-4D97-AF65-F5344CB8AC3E}">
        <p14:creationId xmlns:p14="http://schemas.microsoft.com/office/powerpoint/2010/main" val="404432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7101840" cy="5008880"/>
          </a:xfrm>
        </p:spPr>
        <p:txBody>
          <a:bodyPr/>
          <a:lstStyle/>
          <a:p>
            <a:r>
              <a:rPr lang="ro-RO" b="1" dirty="0"/>
              <a:t>Cum să faci un cv video</a:t>
            </a:r>
          </a:p>
          <a:p>
            <a:endParaRPr lang="ro-RO" b="1" dirty="0"/>
          </a:p>
          <a:p>
            <a:pPr algn="l"/>
            <a:r>
              <a:rPr lang="ro-RO" b="1" dirty="0">
                <a:latin typeface="Calibri" panose="020F0502020204030204" pitchFamily="34" charset="0"/>
                <a:cs typeface="Times New Roman" panose="02020603050405020304" pitchFamily="18" charset="0"/>
              </a:rPr>
              <a:t>4. Note tehnice</a:t>
            </a:r>
          </a:p>
          <a:p>
            <a:pPr marL="285750" indent="-285750" algn="l">
              <a:buFont typeface="Arial" panose="020B0604020202020204" pitchFamily="34" charset="0"/>
              <a:buChar char="•"/>
            </a:pPr>
            <a:r>
              <a:rPr lang="ro-RO" sz="1800" dirty="0">
                <a:latin typeface="Calibri" panose="020F0502020204030204" pitchFamily="34" charset="0"/>
                <a:cs typeface="Times New Roman" panose="02020603050405020304" pitchFamily="18" charset="0"/>
              </a:rPr>
              <a:t>Roagă familia sau prietenii să îl vizioneze și să îți spună părerea lor. Te ajută să corectezi, reeditezi dacă este nevoie.</a:t>
            </a:r>
          </a:p>
          <a:p>
            <a:pPr marL="285750" indent="-285750" algn="l">
              <a:buFont typeface="Arial" panose="020B0604020202020204" pitchFamily="34" charset="0"/>
              <a:buChar char="•"/>
            </a:pPr>
            <a:endParaRPr lang="ro-RO" sz="1800" dirty="0">
              <a:latin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ro-RO" sz="1800" dirty="0">
                <a:latin typeface="Calibri" panose="020F0502020204030204" pitchFamily="34" charset="0"/>
                <a:cs typeface="Times New Roman" panose="02020603050405020304" pitchFamily="18" charset="0"/>
              </a:rPr>
              <a:t>Dă-i videoclipului o denumire profesională (de exemplu </a:t>
            </a:r>
            <a:r>
              <a:rPr lang="ro-RO" sz="1800" dirty="0" err="1">
                <a:latin typeface="Calibri" panose="020F0502020204030204" pitchFamily="34" charset="0"/>
                <a:cs typeface="Times New Roman" panose="02020603050405020304" pitchFamily="18" charset="0"/>
              </a:rPr>
              <a:t>Ioana_Popescu_cv</a:t>
            </a:r>
            <a:r>
              <a:rPr lang="ro-RO" sz="1800" dirty="0">
                <a:latin typeface="Calibri" panose="020F0502020204030204" pitchFamily="34" charset="0"/>
                <a:cs typeface="Times New Roman" panose="02020603050405020304" pitchFamily="18" charset="0"/>
              </a:rPr>
              <a:t> video), încarcă-l pe o platformă (poți folosi Google Drive, </a:t>
            </a:r>
            <a:r>
              <a:rPr lang="ro-RO" sz="1800" dirty="0" err="1">
                <a:latin typeface="Calibri" panose="020F0502020204030204" pitchFamily="34" charset="0"/>
                <a:cs typeface="Times New Roman" panose="02020603050405020304" pitchFamily="18" charset="0"/>
              </a:rPr>
              <a:t>Youtube</a:t>
            </a:r>
            <a:r>
              <a:rPr lang="ro-RO" sz="1800" dirty="0">
                <a:latin typeface="Calibri" panose="020F0502020204030204" pitchFamily="34" charset="0"/>
                <a:cs typeface="Times New Roman" panose="02020603050405020304" pitchFamily="18" charset="0"/>
              </a:rPr>
              <a:t>, </a:t>
            </a:r>
            <a:r>
              <a:rPr lang="ro-RO" sz="1800" dirty="0" err="1">
                <a:latin typeface="Calibri" panose="020F0502020204030204" pitchFamily="34" charset="0"/>
                <a:cs typeface="Times New Roman" panose="02020603050405020304" pitchFamily="18" charset="0"/>
              </a:rPr>
              <a:t>Vimeo</a:t>
            </a:r>
            <a:r>
              <a:rPr lang="ro-RO" sz="1800" dirty="0">
                <a:latin typeface="Calibri" panose="020F0502020204030204" pitchFamily="34" charset="0"/>
                <a:cs typeface="Times New Roman" panose="02020603050405020304" pitchFamily="18" charset="0"/>
              </a:rPr>
              <a:t> etc) și notează-ți linkul. Acest link trebuie să îl scrii în </a:t>
            </a:r>
            <a:r>
              <a:rPr lang="ro-RO" sz="1800" dirty="0" err="1">
                <a:latin typeface="Calibri" panose="020F0502020204030204" pitchFamily="34" charset="0"/>
                <a:cs typeface="Times New Roman" panose="02020603050405020304" pitchFamily="18" charset="0"/>
              </a:rPr>
              <a:t>cv-ul</a:t>
            </a:r>
            <a:r>
              <a:rPr lang="ro-RO" sz="1800" dirty="0">
                <a:latin typeface="Calibri" panose="020F0502020204030204" pitchFamily="34" charset="0"/>
                <a:cs typeface="Times New Roman" panose="02020603050405020304" pitchFamily="18" charset="0"/>
              </a:rPr>
              <a:t> tradițional (scris pe hârtie).</a:t>
            </a:r>
          </a:p>
          <a:p>
            <a:pPr marL="285750" indent="-285750" algn="l">
              <a:buFont typeface="Arial" panose="020B0604020202020204" pitchFamily="34" charset="0"/>
              <a:buChar char="•"/>
            </a:pPr>
            <a:endParaRPr lang="ro-RO" sz="1800" dirty="0">
              <a:latin typeface="Calibri" panose="020F0502020204030204" pitchFamily="34" charset="0"/>
              <a:cs typeface="Times New Roman" panose="02020603050405020304" pitchFamily="18" charset="0"/>
            </a:endParaRPr>
          </a:p>
          <a:p>
            <a:pPr algn="l"/>
            <a:endParaRPr lang="ro-RO" sz="1800" dirty="0">
              <a:latin typeface="Calibri" panose="020F0502020204030204" pitchFamily="34" charset="0"/>
              <a:cs typeface="Times New Roman" panose="02020603050405020304" pitchFamily="18" charset="0"/>
            </a:endParaRPr>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ine 8">
            <a:extLst>
              <a:ext uri="{FF2B5EF4-FFF2-40B4-BE49-F238E27FC236}">
                <a16:creationId xmlns:a16="http://schemas.microsoft.com/office/drawing/2014/main" id="{6ABF7BB5-F84F-4681-98C6-7C96BA902C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360" y="2336800"/>
            <a:ext cx="4673600" cy="2453640"/>
          </a:xfrm>
          <a:prstGeom prst="rect">
            <a:avLst/>
          </a:prstGeom>
        </p:spPr>
      </p:pic>
    </p:spTree>
    <p:extLst>
      <p:ext uri="{BB962C8B-B14F-4D97-AF65-F5344CB8AC3E}">
        <p14:creationId xmlns:p14="http://schemas.microsoft.com/office/powerpoint/2010/main" val="292883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646360" y="1270000"/>
            <a:ext cx="3915480" cy="4653280"/>
          </a:xfrm>
        </p:spPr>
        <p:txBody>
          <a:bodyPr/>
          <a:lstStyle/>
          <a:p>
            <a:r>
              <a:rPr lang="en-US" sz="1800" b="1" dirty="0"/>
              <a:t>Ce </a:t>
            </a:r>
            <a:r>
              <a:rPr lang="en-US" sz="1800" b="1" dirty="0" err="1"/>
              <a:t>este</a:t>
            </a:r>
            <a:r>
              <a:rPr lang="en-US" sz="1800" b="1" dirty="0"/>
              <a:t> un cv video?</a:t>
            </a:r>
          </a:p>
          <a:p>
            <a:endParaRPr lang="en-US" sz="1800" dirty="0"/>
          </a:p>
          <a:p>
            <a:pPr marL="285750" indent="-285750" algn="just">
              <a:buFont typeface="Arial" panose="020B0604020202020204" pitchFamily="34" charset="0"/>
              <a:buChar char="•"/>
            </a:pPr>
            <a:r>
              <a:rPr lang="ro-RO" sz="1800" dirty="0">
                <a:effectLst/>
                <a:ea typeface="Times New Roman" panose="02020603050405020304" pitchFamily="18" charset="0"/>
              </a:rPr>
              <a:t>este un scurt videoclip pe care îl prezinți managerului sau recrutorului.</a:t>
            </a:r>
            <a:endParaRPr lang="en-US" sz="1800" dirty="0">
              <a:effectLst/>
              <a:ea typeface="Times New Roman" panose="02020603050405020304" pitchFamily="18" charset="0"/>
            </a:endParaRPr>
          </a:p>
          <a:p>
            <a:pPr marL="285750" indent="-285750" algn="just">
              <a:buFont typeface="Arial" panose="020B0604020202020204" pitchFamily="34" charset="0"/>
              <a:buChar char="•"/>
            </a:pPr>
            <a:endParaRPr lang="ro-RO" sz="1800" dirty="0"/>
          </a:p>
          <a:p>
            <a:pPr marL="285750" indent="-285750" algn="just">
              <a:buFont typeface="Arial" panose="020B0604020202020204" pitchFamily="34" charset="0"/>
              <a:buChar char="•"/>
            </a:pPr>
            <a:r>
              <a:rPr lang="ro-RO" sz="1800" dirty="0" err="1"/>
              <a:t>Cv-ul</a:t>
            </a:r>
            <a:r>
              <a:rPr lang="ro-RO" sz="1800" dirty="0"/>
              <a:t> video NU înlocuiește </a:t>
            </a:r>
            <a:r>
              <a:rPr lang="ro-RO" sz="1800" dirty="0" err="1"/>
              <a:t>cv-ul</a:t>
            </a:r>
            <a:r>
              <a:rPr lang="ro-RO" sz="1800" dirty="0"/>
              <a:t> tradițional, ci este folosit pentru a completa aplicația pentru angajare (</a:t>
            </a:r>
            <a:r>
              <a:rPr lang="ro-RO" sz="1800" dirty="0" err="1"/>
              <a:t>cv-ul</a:t>
            </a:r>
            <a:r>
              <a:rPr lang="ro-RO" sz="1800" dirty="0"/>
              <a:t> tradițional și scrisoarea de intenție).</a:t>
            </a:r>
          </a:p>
          <a:p>
            <a:pPr marL="285750" indent="-285750" algn="just">
              <a:buFont typeface="Arial" panose="020B0604020202020204" pitchFamily="34" charset="0"/>
              <a:buChar char="•"/>
            </a:pPr>
            <a:endParaRPr lang="ro-RO" sz="1800" dirty="0"/>
          </a:p>
          <a:p>
            <a:pPr marL="285750" indent="-285750" algn="just">
              <a:buFont typeface="Arial" panose="020B0604020202020204" pitchFamily="34" charset="0"/>
              <a:buChar char="•"/>
            </a:pPr>
            <a:r>
              <a:rPr lang="ro-RO" sz="1800" dirty="0"/>
              <a:t>Oferă informații despre personalitatea și caracterul tău.</a:t>
            </a:r>
            <a:endParaRPr lang="en-US" sz="1800" dirty="0"/>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ine 9">
            <a:extLst>
              <a:ext uri="{FF2B5EF4-FFF2-40B4-BE49-F238E27FC236}">
                <a16:creationId xmlns:a16="http://schemas.microsoft.com/office/drawing/2014/main" id="{C1556801-5E5B-488E-A2D4-FD02C1AE2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2906" y="2144712"/>
            <a:ext cx="6072734" cy="2071688"/>
          </a:xfrm>
          <a:prstGeom prst="rect">
            <a:avLst/>
          </a:prstGeom>
        </p:spPr>
      </p:pic>
    </p:spTree>
    <p:extLst>
      <p:ext uri="{BB962C8B-B14F-4D97-AF65-F5344CB8AC3E}">
        <p14:creationId xmlns:p14="http://schemas.microsoft.com/office/powerpoint/2010/main" val="125895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762000" y="1270000"/>
            <a:ext cx="4257040" cy="4653280"/>
          </a:xfrm>
        </p:spPr>
        <p:txBody>
          <a:bodyPr/>
          <a:lstStyle/>
          <a:p>
            <a:r>
              <a:rPr lang="ro-RO" b="1" dirty="0"/>
              <a:t>Când te ajută</a:t>
            </a:r>
            <a:r>
              <a:rPr lang="en-US" b="1" dirty="0"/>
              <a:t>?</a:t>
            </a:r>
          </a:p>
          <a:p>
            <a:endParaRPr lang="en-US" dirty="0"/>
          </a:p>
          <a:p>
            <a:pPr marL="285750" marR="0" indent="-285750" algn="just" fontAlgn="t">
              <a:lnSpc>
                <a:spcPct val="107000"/>
              </a:lnSpc>
              <a:spcBef>
                <a:spcPts val="0"/>
              </a:spcBef>
              <a:spcAft>
                <a:spcPts val="0"/>
              </a:spcAft>
              <a:buFont typeface="Arial" panose="020B0604020202020204" pitchFamily="34" charset="0"/>
              <a:buChar char="•"/>
            </a:pP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când simți că trebuie să evidențiezi o abilitate sau o experiență din parcursul tău profesional.</a:t>
            </a:r>
          </a:p>
          <a:p>
            <a:pPr marL="285750" marR="0" indent="-285750" algn="just" fontAlgn="t">
              <a:lnSpc>
                <a:spcPct val="107000"/>
              </a:lnSpc>
              <a:spcBef>
                <a:spcPts val="0"/>
              </a:spcBef>
              <a:spcAft>
                <a:spcPts val="0"/>
              </a:spcAft>
              <a:buFont typeface="Arial" panose="020B0604020202020204" pitchFamily="34" charset="0"/>
              <a:buChar char="•"/>
            </a:pPr>
            <a:endPar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fontAlgn="t">
              <a:lnSpc>
                <a:spcPct val="107000"/>
              </a:lnSpc>
              <a:spcBef>
                <a:spcPts val="0"/>
              </a:spcBef>
              <a:spcAft>
                <a:spcPts val="0"/>
              </a:spcAft>
              <a:buFont typeface="Arial" panose="020B0604020202020204" pitchFamily="34" charset="0"/>
              <a:buChar char="•"/>
            </a:pPr>
            <a:r>
              <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când vrei să</a:t>
            </a: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subliniezi că ești persoana potrivită la locul potrivit. </a:t>
            </a:r>
          </a:p>
          <a:p>
            <a:pPr marL="285750" marR="0" indent="-285750" algn="just" fontAlgn="t">
              <a:lnSpc>
                <a:spcPct val="107000"/>
              </a:lnSpc>
              <a:spcBef>
                <a:spcPts val="0"/>
              </a:spcBef>
              <a:spcAft>
                <a:spcPts val="0"/>
              </a:spcAft>
              <a:buFont typeface="Arial" panose="020B0604020202020204" pitchFamily="34" charset="0"/>
              <a:buChar char="•"/>
            </a:pPr>
            <a:endPar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fontAlgn="t">
              <a:lnSpc>
                <a:spcPct val="107000"/>
              </a:lnSpc>
              <a:spcBef>
                <a:spcPts val="0"/>
              </a:spcBef>
              <a:spcAft>
                <a:spcPts val="0"/>
              </a:spcAft>
              <a:buFont typeface="Arial" panose="020B0604020202020204" pitchFamily="34" charset="0"/>
              <a:buChar char="•"/>
            </a:pPr>
            <a:r>
              <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ând vrei să arăți cum creativitatea și personalitatea ta se potrivesc culturii companiei la care aplici.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ro-RO" sz="1800" dirty="0">
              <a:latin typeface="Calibri" panose="020F0502020204030204" pitchFamily="34" charset="0"/>
            </a:endParaRPr>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ine 8">
            <a:extLst>
              <a:ext uri="{FF2B5EF4-FFF2-40B4-BE49-F238E27FC236}">
                <a16:creationId xmlns:a16="http://schemas.microsoft.com/office/drawing/2014/main" id="{C56E0620-3173-4FCB-98C2-342C1C15F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277" y="1270000"/>
            <a:ext cx="4191508" cy="4531360"/>
          </a:xfrm>
          <a:prstGeom prst="rect">
            <a:avLst/>
          </a:prstGeom>
        </p:spPr>
      </p:pic>
    </p:spTree>
    <p:extLst>
      <p:ext uri="{BB962C8B-B14F-4D97-AF65-F5344CB8AC3E}">
        <p14:creationId xmlns:p14="http://schemas.microsoft.com/office/powerpoint/2010/main" val="406087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6756400" cy="4917440"/>
          </a:xfrm>
        </p:spPr>
        <p:txBody>
          <a:bodyPr/>
          <a:lstStyle/>
          <a:p>
            <a:r>
              <a:rPr lang="ro-RO" b="1" dirty="0"/>
              <a:t>Avantaje</a:t>
            </a:r>
            <a:endParaRPr lang="en-US" b="1" dirty="0"/>
          </a:p>
          <a:p>
            <a:endParaRPr lang="en-US" dirty="0"/>
          </a:p>
          <a:p>
            <a:pPr marL="285750" indent="-285750" algn="just">
              <a:buFont typeface="Arial" panose="020B0604020202020204" pitchFamily="34" charset="0"/>
              <a:buChar char="•"/>
            </a:pPr>
            <a:r>
              <a:rPr lang="ro-RO" sz="1800" dirty="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 o modalitate de a transmite mesajul tău succint și eficient.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endPar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
            </a: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acă aplici pentru un loc de muncă în vânzări, de exemplu, un cv video este o modalitate excelentă de a-ți arăta personalitatea și abilitățile de prezentare.</a:t>
            </a:r>
          </a:p>
          <a:p>
            <a:pPr marL="285750" indent="-285750" algn="just">
              <a:buFont typeface="Arial" panose="020B0604020202020204" pitchFamily="34" charset="0"/>
              <a:buChar char="•"/>
            </a:pPr>
            <a:endPar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endParaRPr lang="ro-RO"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ine 8">
            <a:extLst>
              <a:ext uri="{FF2B5EF4-FFF2-40B4-BE49-F238E27FC236}">
                <a16:creationId xmlns:a16="http://schemas.microsoft.com/office/drawing/2014/main" id="{DCB05142-F585-4E8D-A5F4-6285EE6E6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1873" y="2468880"/>
            <a:ext cx="4613910" cy="3075940"/>
          </a:xfrm>
          <a:prstGeom prst="rect">
            <a:avLst/>
          </a:prstGeom>
        </p:spPr>
      </p:pic>
    </p:spTree>
    <p:extLst>
      <p:ext uri="{BB962C8B-B14F-4D97-AF65-F5344CB8AC3E}">
        <p14:creationId xmlns:p14="http://schemas.microsoft.com/office/powerpoint/2010/main" val="289568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6756400" cy="4917440"/>
          </a:xfrm>
        </p:spPr>
        <p:txBody>
          <a:bodyPr/>
          <a:lstStyle/>
          <a:p>
            <a:r>
              <a:rPr lang="ro-RO" b="1" dirty="0"/>
              <a:t>Avantaje</a:t>
            </a:r>
            <a:endParaRPr lang="en-US" b="1" dirty="0"/>
          </a:p>
          <a:p>
            <a:endParaRPr lang="en-US" dirty="0"/>
          </a:p>
          <a:p>
            <a:pPr marL="285750" indent="-285750" algn="just">
              <a:buFont typeface="Arial" panose="020B0604020202020204" pitchFamily="34" charset="0"/>
              <a:buChar char="•"/>
            </a:pPr>
            <a:endParaRPr lang="ro-RO" sz="1800" dirty="0">
              <a:latin typeface="Calibri" panose="020F0502020204030204" pitchFamily="34" charset="0"/>
            </a:endParaRPr>
          </a:p>
          <a:p>
            <a:pPr marL="285750" indent="-285750" algn="just">
              <a:buFont typeface="Arial" panose="020B0604020202020204" pitchFamily="34" charset="0"/>
              <a:buChar char="•"/>
            </a:pPr>
            <a:r>
              <a:rPr lang="ro-RO" sz="1800" dirty="0">
                <a:effectLst/>
                <a:latin typeface="Calibri" panose="020F0502020204030204" pitchFamily="34" charset="0"/>
                <a:ea typeface="Times New Roman" panose="02020603050405020304" pitchFamily="18" charset="0"/>
              </a:rPr>
              <a:t>te va ajuta în a transmite rapid mesajul imediat și ar putea atrage atenția angajatorului care a primit foarte multe </a:t>
            </a:r>
            <a:r>
              <a:rPr lang="ro-RO" sz="1800" dirty="0" err="1">
                <a:effectLst/>
                <a:latin typeface="Calibri" panose="020F0502020204030204" pitchFamily="34" charset="0"/>
                <a:ea typeface="Times New Roman" panose="02020603050405020304" pitchFamily="18" charset="0"/>
              </a:rPr>
              <a:t>cv-uri</a:t>
            </a:r>
            <a:r>
              <a:rPr lang="ro-RO" sz="1800" dirty="0">
                <a:effectLst/>
                <a:latin typeface="Calibri" panose="020F0502020204030204" pitchFamily="34" charset="0"/>
                <a:ea typeface="Times New Roman" panose="02020603050405020304" pitchFamily="18" charset="0"/>
              </a:rPr>
              <a:t> pe hârtie.</a:t>
            </a:r>
          </a:p>
          <a:p>
            <a:pPr marL="285750" indent="-285750" algn="just">
              <a:buFont typeface="Arial" panose="020B0604020202020204" pitchFamily="34" charset="0"/>
              <a:buChar char="•"/>
            </a:pPr>
            <a:endParaRPr lang="ro-RO" sz="1800" dirty="0">
              <a:latin typeface="Calibri" panose="020F0502020204030204" pitchFamily="34" charset="0"/>
            </a:endParaRPr>
          </a:p>
          <a:p>
            <a:pPr marL="285750" indent="-285750" algn="just">
              <a:buFont typeface="Arial" panose="020B0604020202020204" pitchFamily="34" charset="0"/>
              <a:buChar char="•"/>
            </a:pP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îți permite să demonstrezi abilitățile de comunicare sau specifice în zona digitală. Îl poți folosi când aplici la </a:t>
            </a:r>
            <a:r>
              <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pentru un loc de muncă</a:t>
            </a: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și îți dorești să ieși în evidență. </a:t>
            </a:r>
            <a:r>
              <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a:t>
            </a: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aptul că ți-ai luat timp pentru a pregăti un CV video arată angajatorului că ești pregătit să faci tot ceea ce îți stă în putere pentru a reuși.</a:t>
            </a:r>
          </a:p>
          <a:p>
            <a:pPr marL="285750" indent="-285750" algn="just">
              <a:buFont typeface="Arial" panose="020B0604020202020204" pitchFamily="34" charset="0"/>
              <a:buChar char="•"/>
            </a:pPr>
            <a:endParaRPr lang="ro-RO" sz="1800" dirty="0">
              <a:latin typeface="Calibri" panose="020F0502020204030204" pitchFamily="34" charset="0"/>
            </a:endParaRPr>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Imagine 11">
            <a:extLst>
              <a:ext uri="{FF2B5EF4-FFF2-40B4-BE49-F238E27FC236}">
                <a16:creationId xmlns:a16="http://schemas.microsoft.com/office/drawing/2014/main" id="{F96F4A41-2553-4116-91A6-6617CD442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7806" y="1168400"/>
            <a:ext cx="4412074" cy="4765040"/>
          </a:xfrm>
          <a:prstGeom prst="rect">
            <a:avLst/>
          </a:prstGeom>
        </p:spPr>
      </p:pic>
    </p:spTree>
    <p:extLst>
      <p:ext uri="{BB962C8B-B14F-4D97-AF65-F5344CB8AC3E}">
        <p14:creationId xmlns:p14="http://schemas.microsoft.com/office/powerpoint/2010/main" val="115875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4653280" cy="4653280"/>
          </a:xfrm>
        </p:spPr>
        <p:txBody>
          <a:bodyPr/>
          <a:lstStyle/>
          <a:p>
            <a:r>
              <a:rPr lang="ro-RO" b="1" dirty="0"/>
              <a:t>Motive pentru care să îl folosești</a:t>
            </a:r>
            <a:endParaRPr lang="en-US" b="1" dirty="0"/>
          </a:p>
          <a:p>
            <a:endParaRPr lang="en-US" dirty="0"/>
          </a:p>
          <a:p>
            <a:pPr marL="285750" marR="0" indent="-285750" algn="just" fontAlgn="t">
              <a:lnSpc>
                <a:spcPct val="107000"/>
              </a:lnSpc>
              <a:spcBef>
                <a:spcPts val="0"/>
              </a:spcBef>
              <a:spcAft>
                <a:spcPts val="0"/>
              </a:spcAft>
              <a:buFont typeface="Wingdings" panose="05000000000000000000" pitchFamily="2" charset="2"/>
              <a:buChar char="ü"/>
            </a:pP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Îți evidențiază anumite priceperi, abilități precum creativitatea, vorbitul în public din domenii precum: actorie, învățământ, artă, TV</a:t>
            </a:r>
          </a:p>
          <a:p>
            <a:pPr marL="285750" marR="0" indent="-285750" algn="just" fontAlgn="t">
              <a:lnSpc>
                <a:spcPct val="107000"/>
              </a:lnSpc>
              <a:spcBef>
                <a:spcPts val="0"/>
              </a:spcBef>
              <a:spcAft>
                <a:spcPts val="0"/>
              </a:spcAft>
              <a:buFont typeface="Wingdings" panose="05000000000000000000" pitchFamily="2" charset="2"/>
              <a:buChar char="ü"/>
            </a:pPr>
            <a:endPar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fontAlgn="t">
              <a:lnSpc>
                <a:spcPct val="107000"/>
              </a:lnSpc>
              <a:spcBef>
                <a:spcPts val="0"/>
              </a:spcBef>
              <a:spcAft>
                <a:spcPts val="0"/>
              </a:spcAft>
              <a:buFont typeface="Wingdings" panose="05000000000000000000" pitchFamily="2" charset="2"/>
              <a:buChar char="ü"/>
            </a:pP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Îți va scoate </a:t>
            </a:r>
            <a:r>
              <a:rPr lang="ro-RO"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cv-ul</a:t>
            </a: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în fața celorlalți candidați care probabil folosesc un mod tradițional de a aplica la acel loc de muncă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t">
              <a:lnSpc>
                <a:spcPct val="107000"/>
              </a:lnSpc>
              <a:spcBef>
                <a:spcPts val="0"/>
              </a:spcBef>
              <a:spcAft>
                <a:spcPts val="0"/>
              </a:spcAft>
            </a:pP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o-RO" sz="1800" dirty="0">
              <a:latin typeface="Calibri" panose="020F0502020204030204" pitchFamily="34" charset="0"/>
            </a:endParaRPr>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ine 8">
            <a:extLst>
              <a:ext uri="{FF2B5EF4-FFF2-40B4-BE49-F238E27FC236}">
                <a16:creationId xmlns:a16="http://schemas.microsoft.com/office/drawing/2014/main" id="{DACEDF48-FC61-4E08-9EB6-FDFF4C641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720" y="1066800"/>
            <a:ext cx="4790230" cy="5059680"/>
          </a:xfrm>
          <a:prstGeom prst="rect">
            <a:avLst/>
          </a:prstGeom>
        </p:spPr>
      </p:pic>
    </p:spTree>
    <p:extLst>
      <p:ext uri="{BB962C8B-B14F-4D97-AF65-F5344CB8AC3E}">
        <p14:creationId xmlns:p14="http://schemas.microsoft.com/office/powerpoint/2010/main" val="130566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4653280" cy="4653280"/>
          </a:xfrm>
        </p:spPr>
        <p:txBody>
          <a:bodyPr/>
          <a:lstStyle/>
          <a:p>
            <a:r>
              <a:rPr lang="ro-RO" b="1" dirty="0"/>
              <a:t>Motive pentru care să îl folosești</a:t>
            </a:r>
            <a:endParaRPr lang="en-US" b="1" dirty="0"/>
          </a:p>
          <a:p>
            <a:endParaRPr lang="en-US" dirty="0"/>
          </a:p>
          <a:p>
            <a:pPr marL="285750" marR="0" indent="-285750" algn="just" fontAlgn="t">
              <a:lnSpc>
                <a:spcPct val="107000"/>
              </a:lnSpc>
              <a:spcBef>
                <a:spcPts val="0"/>
              </a:spcBef>
              <a:spcAft>
                <a:spcPts val="0"/>
              </a:spcAft>
              <a:buFont typeface="Wingdings" panose="05000000000000000000" pitchFamily="2" charset="2"/>
              <a:buChar char="ü"/>
            </a:pP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Îți vei putea valorifica personalitatea și stilul de relaționare cu oamenii, în general.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t">
              <a:lnSpc>
                <a:spcPct val="107000"/>
              </a:lnSpc>
              <a:spcBef>
                <a:spcPts val="0"/>
              </a:spcBef>
              <a:spcAft>
                <a:spcPts val="0"/>
              </a:spcAft>
            </a:pPr>
            <a:endPar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fontAlgn="t">
              <a:lnSpc>
                <a:spcPct val="107000"/>
              </a:lnSpc>
              <a:spcBef>
                <a:spcPts val="0"/>
              </a:spcBef>
              <a:spcAft>
                <a:spcPts val="0"/>
              </a:spcAft>
              <a:buFont typeface="Wingdings" panose="05000000000000000000" pitchFamily="2" charset="2"/>
              <a:buChar char="ü"/>
            </a:pP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Dacă ai experiență, dacă ai mai lucrat, un CV video te va ajuta să rezumi informațiile principale într-un mod plăcut.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t">
              <a:lnSpc>
                <a:spcPct val="107000"/>
              </a:lnSpc>
              <a:spcBef>
                <a:spcPts val="0"/>
              </a:spcBef>
              <a:spcAft>
                <a:spcPts val="0"/>
              </a:spcAft>
            </a:pPr>
            <a:endPar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fontAlgn="t">
              <a:lnSpc>
                <a:spcPct val="107000"/>
              </a:lnSpc>
              <a:spcBef>
                <a:spcPts val="0"/>
              </a:spcBef>
              <a:spcAft>
                <a:spcPts val="0"/>
              </a:spcAft>
              <a:buFont typeface="Wingdings" panose="05000000000000000000" pitchFamily="2" charset="2"/>
              <a:buChar char="ü"/>
            </a:pPr>
            <a:r>
              <a:rPr lang="ro-RO"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ro-R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asiguri că recrutorii nu se vor plictisi citind un CV lung de 3 pagini - ci îi vei surprinde plăcut, asigurându-ți un loc bun în lista lor cu candidații potriviți pentru locul de muncă.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ine 8">
            <a:extLst>
              <a:ext uri="{FF2B5EF4-FFF2-40B4-BE49-F238E27FC236}">
                <a16:creationId xmlns:a16="http://schemas.microsoft.com/office/drawing/2014/main" id="{F740DCD5-7C4C-4F6D-A173-D0E79D0D9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527" y="1717040"/>
            <a:ext cx="4896649" cy="3667760"/>
          </a:xfrm>
          <a:prstGeom prst="rect">
            <a:avLst/>
          </a:prstGeom>
        </p:spPr>
      </p:pic>
    </p:spTree>
    <p:extLst>
      <p:ext uri="{BB962C8B-B14F-4D97-AF65-F5344CB8AC3E}">
        <p14:creationId xmlns:p14="http://schemas.microsoft.com/office/powerpoint/2010/main" val="25018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4653280" cy="4653280"/>
          </a:xfrm>
        </p:spPr>
        <p:txBody>
          <a:bodyPr/>
          <a:lstStyle/>
          <a:p>
            <a:r>
              <a:rPr lang="ro-RO" b="1" dirty="0"/>
              <a:t>Cum să faci un cv video</a:t>
            </a:r>
          </a:p>
          <a:p>
            <a:pPr algn="l"/>
            <a:endParaRPr lang="ro-RO" b="1" dirty="0"/>
          </a:p>
          <a:p>
            <a:pPr marL="285750" indent="-285750" algn="l">
              <a:buFont typeface="Arial" panose="020B0604020202020204" pitchFamily="34" charset="0"/>
              <a:buChar char="•"/>
            </a:pPr>
            <a:r>
              <a:rPr lang="ro-RO" sz="1800" dirty="0"/>
              <a:t>Exprimă-te și arată creativitate!</a:t>
            </a:r>
          </a:p>
          <a:p>
            <a:pPr marL="285750" indent="-285750" algn="l">
              <a:buFont typeface="Arial" panose="020B0604020202020204" pitchFamily="34" charset="0"/>
              <a:buChar char="•"/>
            </a:pPr>
            <a:endParaRPr lang="ro-RO" sz="1800" dirty="0"/>
          </a:p>
          <a:p>
            <a:pPr marL="285750" indent="-285750" algn="l">
              <a:buFont typeface="Arial" panose="020B0604020202020204" pitchFamily="34" charset="0"/>
              <a:buChar char="•"/>
            </a:pPr>
            <a:r>
              <a:rPr lang="ro-RO"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Nu te înregistra stând în fața unui perete simplu, doar citind direct de pe foaie!</a:t>
            </a:r>
          </a:p>
          <a:p>
            <a:pPr marL="285750" indent="-285750" algn="l">
              <a:buFont typeface="Arial" panose="020B0604020202020204" pitchFamily="34" charset="0"/>
              <a:buChar char="•"/>
            </a:pPr>
            <a:endParaRPr lang="ro-RO" sz="1800" dirty="0">
              <a:solidFill>
                <a:srgbClr val="202124"/>
              </a:solidFill>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ro-RO"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Fii captivant, vorbește clar și privește în cameră ca și cum a-i privi în ochii angajatorului.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ine 8">
            <a:extLst>
              <a:ext uri="{FF2B5EF4-FFF2-40B4-BE49-F238E27FC236}">
                <a16:creationId xmlns:a16="http://schemas.microsoft.com/office/drawing/2014/main" id="{1154A1D0-CA70-43EC-84C2-12C2A9F89A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558" y="2088717"/>
            <a:ext cx="5364122" cy="3015846"/>
          </a:xfrm>
          <a:prstGeom prst="rect">
            <a:avLst/>
          </a:prstGeom>
        </p:spPr>
      </p:pic>
    </p:spTree>
    <p:extLst>
      <p:ext uri="{BB962C8B-B14F-4D97-AF65-F5344CB8AC3E}">
        <p14:creationId xmlns:p14="http://schemas.microsoft.com/office/powerpoint/2010/main" val="27317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D11F405B-CAF0-4973-87E0-C3E5B2E9089D}"/>
              </a:ext>
            </a:extLst>
          </p:cNvPr>
          <p:cNvSpPr>
            <a:spLocks noGrp="1"/>
          </p:cNvSpPr>
          <p:nvPr>
            <p:ph type="subTitle" idx="1"/>
          </p:nvPr>
        </p:nvSpPr>
        <p:spPr>
          <a:xfrm>
            <a:off x="365760" y="1270000"/>
            <a:ext cx="6421120" cy="4653280"/>
          </a:xfrm>
        </p:spPr>
        <p:txBody>
          <a:bodyPr/>
          <a:lstStyle/>
          <a:p>
            <a:r>
              <a:rPr lang="ro-RO" b="1" dirty="0"/>
              <a:t>Cum să faci un cv video</a:t>
            </a:r>
          </a:p>
          <a:p>
            <a:endParaRPr lang="ro-RO" b="1" dirty="0"/>
          </a:p>
          <a:p>
            <a:pPr marL="457200" indent="-457200" algn="l">
              <a:buAutoNum type="arabicPeriod"/>
            </a:pPr>
            <a:r>
              <a:rPr lang="ro-RO" b="1" dirty="0"/>
              <a:t>Abilitățile de prezentare</a:t>
            </a:r>
          </a:p>
          <a:p>
            <a:pPr marL="285750" indent="-285750" algn="l">
              <a:buFont typeface="Arial" panose="020B0604020202020204" pitchFamily="34" charset="0"/>
              <a:buChar char="•"/>
            </a:pPr>
            <a:r>
              <a:rPr lang="ro-RO"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Una dintre abilitățile cheie pe care le vei arăta în crearea unui videoclip este abilitatea ta de prezentare – comportă-te ca și cum a-i prezenta într-o cameră plină de colegi.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ro-RO"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Limbajul corpului este la fel de important ca și cuvintele pe care le spui, așa că stai drept, cu umerii pe spate și exprimă încredere.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ro-RO"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ro-RO"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Nu folosi videoclipul doar pentru a repeta ceea ce este scris în </a:t>
            </a:r>
            <a:r>
              <a:rPr lang="ro-RO" sz="1800" dirty="0" err="1">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cv-ul</a:t>
            </a:r>
            <a:r>
              <a:rPr lang="ro-RO"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tradițional sau scrisoarea de intenție! Folosește ocazia pentru a oferi informații noi.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4" name="Group 4">
            <a:extLst>
              <a:ext uri="{FF2B5EF4-FFF2-40B4-BE49-F238E27FC236}">
                <a16:creationId xmlns:a16="http://schemas.microsoft.com/office/drawing/2014/main" id="{015D6E5E-A4C6-45FD-B867-87B162B51E17}"/>
              </a:ext>
            </a:extLst>
          </p:cNvPr>
          <p:cNvGrpSpPr>
            <a:grpSpLocks/>
          </p:cNvGrpSpPr>
          <p:nvPr/>
        </p:nvGrpSpPr>
        <p:grpSpPr bwMode="auto">
          <a:xfrm>
            <a:off x="2805906" y="121920"/>
            <a:ext cx="5914390" cy="727710"/>
            <a:chOff x="1380" y="556"/>
            <a:chExt cx="9314" cy="1146"/>
          </a:xfrm>
        </p:grpSpPr>
        <p:grpSp>
          <p:nvGrpSpPr>
            <p:cNvPr id="5" name="Group 2">
              <a:extLst>
                <a:ext uri="{FF2B5EF4-FFF2-40B4-BE49-F238E27FC236}">
                  <a16:creationId xmlns:a16="http://schemas.microsoft.com/office/drawing/2014/main" id="{109668FD-0894-4026-8880-44A685F1BB05}"/>
                </a:ext>
              </a:extLst>
            </p:cNvPr>
            <p:cNvGrpSpPr>
              <a:grpSpLocks/>
            </p:cNvGrpSpPr>
            <p:nvPr/>
          </p:nvGrpSpPr>
          <p:grpSpPr bwMode="auto">
            <a:xfrm>
              <a:off x="1380" y="556"/>
              <a:ext cx="5334" cy="1146"/>
              <a:chOff x="1380" y="556"/>
              <a:chExt cx="5334" cy="1146"/>
            </a:xfrm>
          </p:grpSpPr>
          <p:pic>
            <p:nvPicPr>
              <p:cNvPr id="7" name="Picture 3">
                <a:extLst>
                  <a:ext uri="{FF2B5EF4-FFF2-40B4-BE49-F238E27FC236}">
                    <a16:creationId xmlns:a16="http://schemas.microsoft.com/office/drawing/2014/main" id="{6502456B-5F74-4BDE-9FF1-AE75E0EB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568"/>
                <a:ext cx="1428" cy="1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9AEA587-C37B-4D6D-BA89-CC7D1E57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 y="55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49ED3E3-12AB-4E44-AA53-7AA6FFAF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 y="556"/>
              <a:ext cx="118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ine 8">
            <a:extLst>
              <a:ext uri="{FF2B5EF4-FFF2-40B4-BE49-F238E27FC236}">
                <a16:creationId xmlns:a16="http://schemas.microsoft.com/office/drawing/2014/main" id="{16844DC0-5B49-48BF-8CD6-959E487D82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348" y="2773680"/>
            <a:ext cx="4749628" cy="2672080"/>
          </a:xfrm>
          <a:prstGeom prst="rect">
            <a:avLst/>
          </a:prstGeom>
        </p:spPr>
      </p:pic>
    </p:spTree>
    <p:extLst>
      <p:ext uri="{BB962C8B-B14F-4D97-AF65-F5344CB8AC3E}">
        <p14:creationId xmlns:p14="http://schemas.microsoft.com/office/powerpoint/2010/main" val="485797327"/>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908</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Temă Office</vt:lpstr>
      <vt:lpstr>Prezentare cv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cv video</dc:title>
  <dc:creator>Ruxandra Lacatus</dc:creator>
  <cp:lastModifiedBy>Ovidiu Cioclov</cp:lastModifiedBy>
  <cp:revision>7</cp:revision>
  <dcterms:created xsi:type="dcterms:W3CDTF">2021-11-10T13:33:44Z</dcterms:created>
  <dcterms:modified xsi:type="dcterms:W3CDTF">2022-07-25T07:26:04Z</dcterms:modified>
</cp:coreProperties>
</file>